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31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2" d="100"/>
          <a:sy n="102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9DDF00-63FE-5D49-A7DA-966D34B943A0}"/>
              </a:ext>
            </a:extLst>
          </p:cNvPr>
          <p:cNvSpPr txBox="1"/>
          <p:nvPr/>
        </p:nvSpPr>
        <p:spPr>
          <a:xfrm>
            <a:off x="397645" y="126916"/>
            <a:ext cx="5177857" cy="59400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sz="2800" dirty="0">
                <a:latin typeface="Phosphate Solid"/>
                <a:cs typeface="Phosphate Solid" panose="02000506050000020004" pitchFamily="2" charset="77"/>
              </a:rPr>
              <a:t>Product Data Sheet</a:t>
            </a:r>
          </a:p>
          <a:p>
            <a:endParaRPr lang="en-US" sz="1600" dirty="0"/>
          </a:p>
          <a:p>
            <a:r>
              <a:rPr lang="en-US" sz="1200" b="1" dirty="0"/>
              <a:t>Product Code: 200051EC BLK/WHT</a:t>
            </a:r>
            <a:endParaRPr lang="en-US" sz="1200" b="1" dirty="0">
              <a:cs typeface="Calibri"/>
            </a:endParaRPr>
          </a:p>
          <a:p>
            <a:r>
              <a:rPr lang="en-US" sz="1200" b="1" dirty="0"/>
              <a:t>Product Name: SQUAD SR - EXTELL</a:t>
            </a:r>
            <a:endParaRPr lang="en-US" sz="1200" b="1" dirty="0">
              <a:cs typeface="Calibri"/>
            </a:endParaRPr>
          </a:p>
          <a:p>
            <a:r>
              <a:rPr lang="en-US" sz="1200" b="1" dirty="0"/>
              <a:t>Size Range: 6-13</a:t>
            </a:r>
          </a:p>
          <a:p>
            <a:endParaRPr lang="en-US" sz="1200" b="1" dirty="0">
              <a:cs typeface="Calibri"/>
            </a:endParaRPr>
          </a:p>
          <a:p>
            <a:r>
              <a:rPr lang="en-US" sz="1200" b="1" dirty="0"/>
              <a:t>Standard: </a:t>
            </a:r>
            <a:r>
              <a:rPr lang="en-US" sz="1200" dirty="0"/>
              <a:t>EN ISO 20347:2012 </a:t>
            </a:r>
            <a:r>
              <a:rPr lang="en-US" sz="1200" dirty="0">
                <a:ea typeface="+mn-lt"/>
                <a:cs typeface="+mn-lt"/>
              </a:rPr>
              <a:t>BS EN 61340-5-1: 2016-BN IEC 61340-4-3: 2018</a:t>
            </a:r>
          </a:p>
          <a:p>
            <a:r>
              <a:rPr lang="en-US" sz="1200" b="1" dirty="0">
                <a:latin typeface="Calibri"/>
                <a:ea typeface="Calibri" panose="020F0502020204030204" pitchFamily="34" charset="0"/>
                <a:cs typeface="Times New Roman"/>
              </a:rPr>
              <a:t>Category: </a:t>
            </a:r>
            <a:r>
              <a:rPr lang="en-US" sz="1200" dirty="0">
                <a:ea typeface="Calibri" panose="020F0502020204030204" pitchFamily="34" charset="0"/>
                <a:cs typeface="Times New Roman"/>
              </a:rPr>
              <a:t>O1 FO SRC + ESD</a:t>
            </a:r>
          </a:p>
          <a:p>
            <a:endParaRPr lang="en-US" sz="1200" b="1" u="sng" dirty="0"/>
          </a:p>
          <a:p>
            <a:r>
              <a:rPr lang="en-US" sz="1200" b="1" u="sng" dirty="0"/>
              <a:t>Construction/Features and Benefits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Occupational shoe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34343"/>
                </a:solidFill>
                <a:latin typeface="proxima-nova-alt"/>
              </a:rPr>
              <a:t>Durable mesh fabric upper </a:t>
            </a:r>
            <a:r>
              <a:rPr lang="en-US" sz="1200" dirty="0">
                <a:cs typeface="Calibri" panose="020F0502020204030204"/>
              </a:rPr>
              <a:t>with Scotchgard® liquid and stain protection.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Electro Static Dissipative </a:t>
            </a:r>
            <a:r>
              <a:rPr lang="en-US" sz="1200" dirty="0">
                <a:cs typeface="Calibri" panose="020F0502020204030204"/>
              </a:rPr>
              <a:t>(</a:t>
            </a:r>
            <a:r>
              <a:rPr lang="en-US" sz="1200" dirty="0"/>
              <a:t>ESD) design safely dissipates static electricity for use in electricity-sensitive workplaces</a:t>
            </a:r>
            <a:endParaRPr lang="en-US" sz="12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Smooth synthetic overlays at toe, heel and laces for added durability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Slip on stretch laced sporty casual work slip resistant comfort sneaker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Smooth printed synthetic toe and heel protective overlays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Stretch laced front panel for easy slip-on fit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Heel panel fabric overlay with pull on top tab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High apex design front panel for added comfort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Padded collar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Soft fabric shoe lining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+mn-lt"/>
                <a:cs typeface="+mn-lt"/>
              </a:rPr>
              <a:t>Energy absorption in 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Slip Resistant rubber traction outsole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 1/4 inch heel height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Weight is ​309g for a Men’s size 9</a:t>
            </a:r>
            <a:endParaRPr lang="en-US" sz="1200" dirty="0">
              <a:cs typeface="Calibri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6EB013-68C8-3E40-A0ED-5B0BC9D0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714" y="950685"/>
            <a:ext cx="10494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A64C22-2A65-0C4C-977E-CDF03239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0" y="16699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8444BF-EC76-384F-B9FA-8AC8B53F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585934"/>
            <a:ext cx="170720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5E4C06A-FE85-D74A-96A3-A08818D5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857" y="1631652"/>
            <a:ext cx="152004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CF2ABB8-DBC7-BC4E-AFED-9186B47D38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7292" y="2142672"/>
            <a:ext cx="16947790" cy="4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ED75135-F046-014A-8D30-C9D8F49F66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84761" y="1806798"/>
            <a:ext cx="139609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84BC651-5AE4-D240-97E2-28E3A8DC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443721"/>
            <a:ext cx="177853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AF13380-6228-3048-9705-E3F95A900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1" y="1585934"/>
            <a:ext cx="157291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8DA68A1-AC33-C14E-BA4E-86D515F39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09" y="1456505"/>
            <a:ext cx="14929099" cy="4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222ED37-A8F6-6243-A703-3AF1576F8D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6733" y="1774589"/>
            <a:ext cx="128383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ECA39CA-1A81-4346-92A1-255A236A9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938" y="1443721"/>
            <a:ext cx="134023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31D2ECC-C7C3-6D46-BEDA-4B0CD5DBB3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45363" y="1750776"/>
            <a:ext cx="154982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CF64BFC-36AE-D943-B7B2-A1A51A6F7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666" y="1443721"/>
            <a:ext cx="152895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31E21A9-F590-0E4C-97D0-5ABFEE64D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349" y="1456503"/>
            <a:ext cx="150126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CEC2C58-9D31-824D-97F1-6692188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3" y="1443720"/>
            <a:ext cx="14915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001D90AA-3476-B546-84D1-409EE8CE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734" y="1502220"/>
            <a:ext cx="181921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5FA85FE-5DA4-6248-BF76-9FC1E76FB1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58044" y="2113777"/>
            <a:ext cx="16435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1667B1CA-E4A9-0645-8B3B-746DEF593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8632" y="1452951"/>
            <a:ext cx="185103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5F04D153-5344-F848-92FF-560208AAB3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39522" y="2050936"/>
            <a:ext cx="14743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CE713277-29A2-954A-A353-F6622FF4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765" y="1485263"/>
            <a:ext cx="1412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3C86A497-5443-B548-9633-64A263F50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551" y="1443719"/>
            <a:ext cx="173623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A6041C2F-00A8-E24B-8FB3-DCFD4022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254" y="1218663"/>
            <a:ext cx="186314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18742DA7-4FF3-014D-BE42-0CDEBE2AE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813" y="1534531"/>
            <a:ext cx="147783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BF62535D-17A9-E842-9FC2-11611C64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574" y="1430937"/>
            <a:ext cx="157128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9E6A2D5B-4E10-4F46-9F8C-27BE46FF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74" y="1452265"/>
            <a:ext cx="125706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3B1E213C-E5BE-7149-BE2F-BA139BDB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332" y="1430937"/>
            <a:ext cx="142664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757227FD-744B-1548-8712-FFC9E3920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074" y="1302216"/>
            <a:ext cx="14967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CC3C2711-3E94-674F-B265-ECEF843E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4834" y="1452265"/>
            <a:ext cx="160739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F9719411-CDEE-6344-ACC4-6E0D678E9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536" y="1430935"/>
            <a:ext cx="165242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B34FAD77-5F95-D44F-9919-284FCC99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884" y="14309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FBF44E1-D091-0340-92F0-30336C37B185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5941" y="4475221"/>
            <a:ext cx="1304404" cy="1404084"/>
          </a:xfrm>
          <a:prstGeom prst="rect">
            <a:avLst/>
          </a:prstGeom>
        </p:spPr>
      </p:pic>
      <p:pic>
        <p:nvPicPr>
          <p:cNvPr id="35" name="Picture 42" descr="A yellow sign&#10;&#10;Description generated with high confidence">
            <a:extLst>
              <a:ext uri="{FF2B5EF4-FFF2-40B4-BE49-F238E27FC236}">
                <a16:creationId xmlns:a16="http://schemas.microsoft.com/office/drawing/2014/main" id="{365D217F-B947-47D8-9523-94AF83455F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2074" y="4474231"/>
            <a:ext cx="1303867" cy="140507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0490D34-4662-914C-9652-36A9AD26B5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6653" y="1576696"/>
            <a:ext cx="2717800" cy="24003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E2B9931-045B-B14E-9416-262452CAE98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4314" y="1715664"/>
            <a:ext cx="2717800" cy="2400300"/>
          </a:xfrm>
          <a:prstGeom prst="rect">
            <a:avLst/>
          </a:prstGeom>
        </p:spPr>
      </p:pic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403A6DDD-2E3A-486D-BF0D-78DBEBFFA9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550" y="235856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6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8505</TotalTime>
  <Words>162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Phosphate Solid</vt:lpstr>
      <vt:lpstr>proxima-nova-alt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788</cp:revision>
  <cp:lastPrinted>2019-12-24T21:53:02Z</cp:lastPrinted>
  <dcterms:created xsi:type="dcterms:W3CDTF">2019-12-23T19:56:42Z</dcterms:created>
  <dcterms:modified xsi:type="dcterms:W3CDTF">2021-05-06T14:41:27Z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