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04" r:id="rId4"/>
  </p:sldMasterIdLst>
  <p:notesMasterIdLst>
    <p:notesMasterId r:id="rId6"/>
  </p:notesMasterIdLst>
  <p:sldIdLst>
    <p:sldId id="284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 Lopez" initials="EL" lastIdx="1" clrIdx="0">
    <p:extLst>
      <p:ext uri="{19B8F6BF-5375-455C-9EA6-DF929625EA0E}">
        <p15:presenceInfo xmlns:p15="http://schemas.microsoft.com/office/powerpoint/2012/main" userId="S::eric.lopez@skechers.com::478891d7-fb58-4525-b74c-09a31477b2b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264" autoAdjust="0"/>
    <p:restoredTop sz="94694"/>
  </p:normalViewPr>
  <p:slideViewPr>
    <p:cSldViewPr snapToGrid="0">
      <p:cViewPr varScale="1">
        <p:scale>
          <a:sx n="102" d="100"/>
          <a:sy n="102" d="100"/>
        </p:scale>
        <p:origin x="7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D48279-D811-0942-9D18-F702B22C0734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9C1B4B-608C-1841-BBAE-F1C26B13A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1867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18186-502C-ED4F-BFAD-BCE20745C9B6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CF324-E753-CA4E-8CCF-9D47A4E19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682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18186-502C-ED4F-BFAD-BCE20745C9B6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CF324-E753-CA4E-8CCF-9D47A4E19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044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18186-502C-ED4F-BFAD-BCE20745C9B6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CF324-E753-CA4E-8CCF-9D47A4E19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66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18186-502C-ED4F-BFAD-BCE20745C9B6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CF324-E753-CA4E-8CCF-9D47A4E19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818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18186-502C-ED4F-BFAD-BCE20745C9B6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CF324-E753-CA4E-8CCF-9D47A4E19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840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18186-502C-ED4F-BFAD-BCE20745C9B6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CF324-E753-CA4E-8CCF-9D47A4E19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230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18186-502C-ED4F-BFAD-BCE20745C9B6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CF324-E753-CA4E-8CCF-9D47A4E19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39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18186-502C-ED4F-BFAD-BCE20745C9B6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CF324-E753-CA4E-8CCF-9D47A4E19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954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18186-502C-ED4F-BFAD-BCE20745C9B6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CF324-E753-CA4E-8CCF-9D47A4E19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908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18186-502C-ED4F-BFAD-BCE20745C9B6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CF324-E753-CA4E-8CCF-9D47A4E19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29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18186-502C-ED4F-BFAD-BCE20745C9B6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CF324-E753-CA4E-8CCF-9D47A4E19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562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718186-502C-ED4F-BFAD-BCE20745C9B6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2CF324-E753-CA4E-8CCF-9D47A4E19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644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5" r:id="rId1"/>
    <p:sldLayoutId id="2147483906" r:id="rId2"/>
    <p:sldLayoutId id="2147483907" r:id="rId3"/>
    <p:sldLayoutId id="2147483908" r:id="rId4"/>
    <p:sldLayoutId id="2147483909" r:id="rId5"/>
    <p:sldLayoutId id="2147483910" r:id="rId6"/>
    <p:sldLayoutId id="2147483911" r:id="rId7"/>
    <p:sldLayoutId id="2147483912" r:id="rId8"/>
    <p:sldLayoutId id="2147483913" r:id="rId9"/>
    <p:sldLayoutId id="2147483914" r:id="rId10"/>
    <p:sldLayoutId id="214748391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https://image.skechers.com/img/productimages/xlarge/77513_BLK_E.jpg" TargetMode="External"/><Relationship Id="rId7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file:////var/folders/47/l461rzh548j2pkp4z9gq4jqhhychr7/T/com.microsoft.Word/WebArchiveCopyPasteTempFiles/page1image35921008" TargetMode="External"/><Relationship Id="rId5" Type="http://schemas.openxmlformats.org/officeDocument/2006/relationships/image" Target="../media/image3.jpeg"/><Relationship Id="rId4" Type="http://schemas.openxmlformats.org/officeDocument/2006/relationships/image" Target="../media/image2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A9DDF00-63FE-5D49-A7DA-966D34B943A0}"/>
              </a:ext>
            </a:extLst>
          </p:cNvPr>
          <p:cNvSpPr txBox="1"/>
          <p:nvPr/>
        </p:nvSpPr>
        <p:spPr>
          <a:xfrm>
            <a:off x="946336" y="66541"/>
            <a:ext cx="6313714" cy="67249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>
              <a:latin typeface="Phosphate Solid" panose="02000506050000020004" pitchFamily="2" charset="77"/>
              <a:cs typeface="Phosphate Solid" panose="02000506050000020004" pitchFamily="2" charset="77"/>
            </a:endParaRPr>
          </a:p>
          <a:p>
            <a:r>
              <a:rPr lang="en-US" sz="2800" dirty="0">
                <a:latin typeface="Phosphate Solid" panose="02000506050000020004" pitchFamily="2" charset="77"/>
                <a:cs typeface="Phosphate Solid" panose="02000506050000020004" pitchFamily="2" charset="77"/>
              </a:rPr>
              <a:t>Product Data Sheet</a:t>
            </a:r>
          </a:p>
          <a:p>
            <a:r>
              <a:rPr lang="en-US" sz="1300" b="1" dirty="0"/>
              <a:t> </a:t>
            </a:r>
            <a:endParaRPr lang="en-US" sz="1300" dirty="0"/>
          </a:p>
          <a:p>
            <a:endParaRPr lang="en-US" sz="1300" b="1" dirty="0"/>
          </a:p>
          <a:p>
            <a:r>
              <a:rPr lang="en-US" sz="1300" b="1" dirty="0"/>
              <a:t>Product Code: </a:t>
            </a:r>
            <a:r>
              <a:rPr lang="en-US" sz="1300" b="1" cap="all" dirty="0"/>
              <a:t>77513EC BLK</a:t>
            </a:r>
            <a:endParaRPr lang="en-US" sz="1300" b="1" dirty="0"/>
          </a:p>
          <a:p>
            <a:r>
              <a:rPr lang="en-US" sz="1300" b="1" dirty="0"/>
              <a:t>Product Name: FLEX ADVANTAGE - FOURCHE SR</a:t>
            </a:r>
          </a:p>
          <a:p>
            <a:r>
              <a:rPr lang="en-US" sz="1300" b="1" dirty="0"/>
              <a:t>Size Range: 6-13</a:t>
            </a:r>
          </a:p>
          <a:p>
            <a:endParaRPr lang="en-US" sz="1300" dirty="0"/>
          </a:p>
          <a:p>
            <a:r>
              <a:rPr lang="en-US" sz="1300" b="1" dirty="0"/>
              <a:t>Standard: </a:t>
            </a:r>
            <a:r>
              <a:rPr lang="en-US" sz="1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 ISO 20347:2012</a:t>
            </a:r>
            <a:r>
              <a:rPr lang="en-US" sz="1400" dirty="0"/>
              <a:t> </a:t>
            </a:r>
            <a:endParaRPr lang="en-US" sz="1300" dirty="0"/>
          </a:p>
          <a:p>
            <a:r>
              <a:rPr lang="en-US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Category: </a:t>
            </a: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 FO SRC</a:t>
            </a:r>
          </a:p>
          <a:p>
            <a:endParaRPr lang="en-US" sz="1300" b="1" u="sng" dirty="0"/>
          </a:p>
          <a:p>
            <a:r>
              <a:rPr lang="en-US" sz="1300" b="1" u="sng" dirty="0"/>
              <a:t>Construction/Features and Benefits</a:t>
            </a:r>
            <a:endParaRPr lang="en-US" sz="13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Occupational Footwear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Resistant to oil and petrol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Slip resistance on ceramic tile floors with sodium lauryl sulfate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Slip resistance on steel floors with glycerol</a:t>
            </a:r>
            <a:endParaRPr lang="en-US" sz="13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/>
              <a:t>Lace up dress casual comfort slip resistant work oxford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/>
              <a:t>Reinforced stitched seams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/>
              <a:t>Synthetic heel and collar overlays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/>
              <a:t>Rounded plain toe front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/>
              <a:t>Lace up front with metal eyelets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/>
              <a:t>Padded collar and tongue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/>
              <a:t>Relaxed Fit® design for a roomy comfortable fit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/>
              <a:t>Memory Foam full length cushioned comfort insole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/>
              <a:t>Smooth leather and synthetic upper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 err="1"/>
              <a:t>FlexSole</a:t>
            </a:r>
            <a:r>
              <a:rPr lang="en-US" sz="1300" dirty="0"/>
              <a:t> lightweight shock absorbing midsole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/>
              <a:t>1 1/4 inch built in heel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/>
              <a:t>Slip Resistant rubber traction outsole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/>
              <a:t>Weight is 297g in a Men's Size 9</a:t>
            </a:r>
          </a:p>
          <a:p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B6EB013-68C8-3E40-A0ED-5B0BC9D048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51714" y="950685"/>
            <a:ext cx="10494757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32A64C22-2A65-0C4C-977E-CDF032399C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19810" y="166994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2B8444BF-EC76-384F-B9FA-8AC8B53FF8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87292" y="1585934"/>
            <a:ext cx="1707208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25E4C06A-FE85-D74A-96A3-A08818D58A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90857" y="1631652"/>
            <a:ext cx="15200416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1CF2ABB8-DBC7-BC4E-AFED-9186B47D382C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7187292" y="2142672"/>
            <a:ext cx="16947790" cy="491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AED75135-F046-014A-8D30-C9D8F49F667B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7384761" y="1806798"/>
            <a:ext cx="13960944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684BC651-5AE4-D240-97E2-28E3A8DCC9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87292" y="1443721"/>
            <a:ext cx="1778530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Rectangle 2">
            <a:extLst>
              <a:ext uri="{FF2B5EF4-FFF2-40B4-BE49-F238E27FC236}">
                <a16:creationId xmlns:a16="http://schemas.microsoft.com/office/drawing/2014/main" id="{0AF13380-6228-3048-9705-E3F95A9007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19811" y="1585934"/>
            <a:ext cx="1572912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Rectangle 2">
            <a:extLst>
              <a:ext uri="{FF2B5EF4-FFF2-40B4-BE49-F238E27FC236}">
                <a16:creationId xmlns:a16="http://schemas.microsoft.com/office/drawing/2014/main" id="{18DA68A1-AC33-C14E-BA4E-86D515F39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19809" y="1456505"/>
            <a:ext cx="14929099" cy="492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2">
            <a:extLst>
              <a:ext uri="{FF2B5EF4-FFF2-40B4-BE49-F238E27FC236}">
                <a16:creationId xmlns:a16="http://schemas.microsoft.com/office/drawing/2014/main" id="{E222ED37-A8F6-6243-A703-3AF1576F8D14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6926733" y="1774589"/>
            <a:ext cx="12838319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Rectangle 2">
            <a:extLst>
              <a:ext uri="{FF2B5EF4-FFF2-40B4-BE49-F238E27FC236}">
                <a16:creationId xmlns:a16="http://schemas.microsoft.com/office/drawing/2014/main" id="{BECA39CA-1A81-4346-92A1-255A236A93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43938" y="1443721"/>
            <a:ext cx="13402367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" name="Rectangle 2">
            <a:extLst>
              <a:ext uri="{FF2B5EF4-FFF2-40B4-BE49-F238E27FC236}">
                <a16:creationId xmlns:a16="http://schemas.microsoft.com/office/drawing/2014/main" id="{C31D2ECC-C7C3-6D46-BEDA-4B0CD5DBB38E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5745363" y="1750776"/>
            <a:ext cx="15498247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" name="Rectangle 2">
            <a:extLst>
              <a:ext uri="{FF2B5EF4-FFF2-40B4-BE49-F238E27FC236}">
                <a16:creationId xmlns:a16="http://schemas.microsoft.com/office/drawing/2014/main" id="{DCF64BFC-36AE-D943-B7B2-A1A51A6F76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57666" y="1443721"/>
            <a:ext cx="15289509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" name="Rectangle 4">
            <a:extLst>
              <a:ext uri="{FF2B5EF4-FFF2-40B4-BE49-F238E27FC236}">
                <a16:creationId xmlns:a16="http://schemas.microsoft.com/office/drawing/2014/main" id="{C31E21A9-F590-0E4C-97D0-5ABFEE64D4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43349" y="1456503"/>
            <a:ext cx="15012633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" name="Rectangle 2">
            <a:extLst>
              <a:ext uri="{FF2B5EF4-FFF2-40B4-BE49-F238E27FC236}">
                <a16:creationId xmlns:a16="http://schemas.microsoft.com/office/drawing/2014/main" id="{7CEC2C58-9D31-824D-97F1-66921880D6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87293" y="1443720"/>
            <a:ext cx="14915584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Rectangle 2">
            <a:extLst>
              <a:ext uri="{FF2B5EF4-FFF2-40B4-BE49-F238E27FC236}">
                <a16:creationId xmlns:a16="http://schemas.microsoft.com/office/drawing/2014/main" id="{001D90AA-3476-B546-84D1-409EE8CE84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26734" y="1502220"/>
            <a:ext cx="1819217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" name="Rectangle 2">
            <a:extLst>
              <a:ext uri="{FF2B5EF4-FFF2-40B4-BE49-F238E27FC236}">
                <a16:creationId xmlns:a16="http://schemas.microsoft.com/office/drawing/2014/main" id="{45FA85FE-5DA4-6248-BF76-9FC1E76FB160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1658044" y="2113777"/>
            <a:ext cx="16435793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" name="Rectangle 4">
            <a:extLst>
              <a:ext uri="{FF2B5EF4-FFF2-40B4-BE49-F238E27FC236}">
                <a16:creationId xmlns:a16="http://schemas.microsoft.com/office/drawing/2014/main" id="{1667B1CA-E4A9-0645-8B3B-746DEF593B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58632" y="1452951"/>
            <a:ext cx="1851033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" name="Rectangle 2">
            <a:extLst>
              <a:ext uri="{FF2B5EF4-FFF2-40B4-BE49-F238E27FC236}">
                <a16:creationId xmlns:a16="http://schemas.microsoft.com/office/drawing/2014/main" id="{5F04D153-5344-F848-92FF-560208AAB3F4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4239522" y="2050936"/>
            <a:ext cx="14743063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" name="Rectangle 2">
            <a:extLst>
              <a:ext uri="{FF2B5EF4-FFF2-40B4-BE49-F238E27FC236}">
                <a16:creationId xmlns:a16="http://schemas.microsoft.com/office/drawing/2014/main" id="{CE713277-29A2-954A-A353-F6622FF431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3765" y="1485263"/>
            <a:ext cx="14129361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" name="Rectangle 2">
            <a:extLst>
              <a:ext uri="{FF2B5EF4-FFF2-40B4-BE49-F238E27FC236}">
                <a16:creationId xmlns:a16="http://schemas.microsoft.com/office/drawing/2014/main" id="{3C86A497-5443-B548-9633-64A263F509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73551" y="1443719"/>
            <a:ext cx="17362373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" name="Rectangle 2">
            <a:extLst>
              <a:ext uri="{FF2B5EF4-FFF2-40B4-BE49-F238E27FC236}">
                <a16:creationId xmlns:a16="http://schemas.microsoft.com/office/drawing/2014/main" id="{A6041C2F-00A8-E24B-8FB3-DCFD4022E9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44254" y="1218663"/>
            <a:ext cx="18631491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6" name="Rectangle 2">
            <a:extLst>
              <a:ext uri="{FF2B5EF4-FFF2-40B4-BE49-F238E27FC236}">
                <a16:creationId xmlns:a16="http://schemas.microsoft.com/office/drawing/2014/main" id="{18742DA7-4FF3-014D-BE42-0CDEBE2AED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43813" y="1534531"/>
            <a:ext cx="14778322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7" name="Rectangle 2">
            <a:extLst>
              <a:ext uri="{FF2B5EF4-FFF2-40B4-BE49-F238E27FC236}">
                <a16:creationId xmlns:a16="http://schemas.microsoft.com/office/drawing/2014/main" id="{BF62535D-17A9-E842-9FC2-11611C64F5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93574" y="1430937"/>
            <a:ext cx="1571283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8" name="Rectangle 2">
            <a:extLst>
              <a:ext uri="{FF2B5EF4-FFF2-40B4-BE49-F238E27FC236}">
                <a16:creationId xmlns:a16="http://schemas.microsoft.com/office/drawing/2014/main" id="{9E6A2D5B-4E10-4F46-9F8C-27BE46FFAB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64374" y="1452265"/>
            <a:ext cx="1257061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9" name="Rectangle 2">
            <a:extLst>
              <a:ext uri="{FF2B5EF4-FFF2-40B4-BE49-F238E27FC236}">
                <a16:creationId xmlns:a16="http://schemas.microsoft.com/office/drawing/2014/main" id="{3B1E213C-E5BE-7149-BE2F-BA139BDB24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3332" y="1430937"/>
            <a:ext cx="14266413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757227FD-744B-1548-8712-FFC9E39203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32074" y="1302216"/>
            <a:ext cx="1496716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CC3C2711-3E94-674F-B265-ECEF843E6C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84834" y="1452265"/>
            <a:ext cx="1607396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9697" name="Picture 34" descr="A pair of legs wearing black shoes&#10;&#10;Description automatically generated">
            <a:extLst>
              <a:ext uri="{FF2B5EF4-FFF2-40B4-BE49-F238E27FC236}">
                <a16:creationId xmlns:a16="http://schemas.microsoft.com/office/drawing/2014/main" id="{6316B511-1CE8-E640-B9DE-D2159D42AC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r:link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84833" y="1452265"/>
            <a:ext cx="3013869" cy="2662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B5840170-BAB4-8241-BB61-7BC7A8703121}"/>
              </a:ext>
            </a:extLst>
          </p:cNvPr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43813" y="3919385"/>
            <a:ext cx="1452570" cy="1404084"/>
          </a:xfrm>
          <a:prstGeom prst="rect">
            <a:avLst/>
          </a:prstGeom>
        </p:spPr>
      </p:pic>
      <p:pic>
        <p:nvPicPr>
          <p:cNvPr id="36" name="Picture 41" descr="page1image35921008">
            <a:extLst>
              <a:ext uri="{FF2B5EF4-FFF2-40B4-BE49-F238E27FC236}">
                <a16:creationId xmlns:a16="http://schemas.microsoft.com/office/drawing/2014/main" id="{F024F1D7-3FD6-2D44-81FA-465DB50D17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r:link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555363" y="3970237"/>
            <a:ext cx="1593395" cy="1444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34" descr="Logo&#10;&#10;Description automatically generated">
            <a:extLst>
              <a:ext uri="{FF2B5EF4-FFF2-40B4-BE49-F238E27FC236}">
                <a16:creationId xmlns:a16="http://schemas.microsoft.com/office/drawing/2014/main" id="{F64F53B5-5146-4324-85C8-01DBD97E602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973550" y="235856"/>
            <a:ext cx="2715071" cy="1411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20388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692FF73D40A3B48A8B0CE683AD5D624" ma:contentTypeVersion="7" ma:contentTypeDescription="Create a new document." ma:contentTypeScope="" ma:versionID="4055f828a9fb5415c1ce1aae88057e8d">
  <xsd:schema xmlns:xsd="http://www.w3.org/2001/XMLSchema" xmlns:xs="http://www.w3.org/2001/XMLSchema" xmlns:p="http://schemas.microsoft.com/office/2006/metadata/properties" xmlns:ns3="11a4d06e-322f-40e1-ba88-45317efa819f" xmlns:ns4="4cec0ad6-f001-4238-841c-27821c60909c" targetNamespace="http://schemas.microsoft.com/office/2006/metadata/properties" ma:root="true" ma:fieldsID="fa413880d6e25af7f313e3b442d8e051" ns3:_="" ns4:_="">
    <xsd:import namespace="11a4d06e-322f-40e1-ba88-45317efa819f"/>
    <xsd:import namespace="4cec0ad6-f001-4238-841c-27821c60909c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a4d06e-322f-40e1-ba88-45317efa819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ec0ad6-f001-4238-841c-27821c60909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19F544-AEC5-4689-A30C-30AE8CADED6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1a4d06e-322f-40e1-ba88-45317efa819f"/>
    <ds:schemaRef ds:uri="4cec0ad6-f001-4238-841c-27821c60909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74288E4-2B70-4529-85E2-BD4BBB8F9480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50DD182D-9962-441E-ACA3-0EA650F8182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8512</TotalTime>
  <Words>136</Words>
  <Application>Microsoft Office PowerPoint</Application>
  <PresentationFormat>Widescreen</PresentationFormat>
  <Paragraphs>29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Phosphate Solid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 Lopez</dc:creator>
  <cp:lastModifiedBy>Ann Middleton</cp:lastModifiedBy>
  <cp:revision>794</cp:revision>
  <cp:lastPrinted>2019-12-24T21:53:02Z</cp:lastPrinted>
  <dcterms:created xsi:type="dcterms:W3CDTF">2019-12-23T19:56:42Z</dcterms:created>
  <dcterms:modified xsi:type="dcterms:W3CDTF">2021-05-06T14:47:46Z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0x0101009692FF73D40A3B48A8B0CE683AD5D624</vt:lpwstr>
  </property>
</Properties>
</file>